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43" r:id="rId4"/>
    <p:sldId id="258" r:id="rId5"/>
    <p:sldId id="296" r:id="rId6"/>
    <p:sldId id="266" r:id="rId7"/>
    <p:sldId id="267" r:id="rId8"/>
    <p:sldId id="297" r:id="rId9"/>
    <p:sldId id="299" r:id="rId10"/>
    <p:sldId id="284" r:id="rId11"/>
    <p:sldId id="298" r:id="rId12"/>
    <p:sldId id="330" r:id="rId13"/>
    <p:sldId id="340" r:id="rId14"/>
    <p:sldId id="333" r:id="rId15"/>
    <p:sldId id="336" r:id="rId16"/>
    <p:sldId id="345" r:id="rId17"/>
    <p:sldId id="346" r:id="rId18"/>
    <p:sldId id="348" r:id="rId19"/>
    <p:sldId id="341" r:id="rId20"/>
    <p:sldId id="301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a van den Brink" initials="LvdB" lastIdx="1" clrIdx="0">
    <p:extLst>
      <p:ext uri="{19B8F6BF-5375-455C-9EA6-DF929625EA0E}">
        <p15:presenceInfo xmlns:p15="http://schemas.microsoft.com/office/powerpoint/2012/main" userId="S::l.vandenbrink@geonovum.nl::2f859a7f-80bc-4754-98a7-9b3662e81b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7404"/>
    <a:srgbClr val="FED315"/>
    <a:srgbClr val="388087"/>
    <a:srgbClr val="58B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080" autoAdjust="0"/>
  </p:normalViewPr>
  <p:slideViewPr>
    <p:cSldViewPr snapToGrid="0">
      <p:cViewPr>
        <p:scale>
          <a:sx n="75" d="100"/>
          <a:sy n="75" d="100"/>
        </p:scale>
        <p:origin x="931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E4B25-E37D-46E1-A0BF-DFCCA9869E6D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FA2C3-C001-4E38-8255-CD4A9C36DDE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0834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FA2C3-C001-4E38-8255-CD4A9C36DDE4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2714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Those were just illustrations of the first 3 best practices described in our document. There are 14 in total.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FA2C3-C001-4E38-8255-CD4A9C36DDE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8434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FA2C3-C001-4E38-8255-CD4A9C36DDE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4085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FA2C3-C001-4E38-8255-CD4A9C36DDE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0012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FA2C3-C001-4E38-8255-CD4A9C36DDE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98189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FA2C3-C001-4E38-8255-CD4A9C36DDE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9556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FA2C3-C001-4E38-8255-CD4A9C36DDE4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0887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FA2C3-C001-4E38-8255-CD4A9C36DDE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180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AA67-527E-4264-ACC5-2300AF426C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739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Last</a:t>
            </a:r>
            <a:r>
              <a:rPr lang="en-GB" baseline="0" dirty="0"/>
              <a:t> year, the joint OGC / W3C Spatial Data on the Web Working Group published a set of best practices to help data publishers do just that.</a:t>
            </a:r>
          </a:p>
          <a:p>
            <a:r>
              <a:rPr lang="en-GB" baseline="0" dirty="0"/>
              <a:t>Editors included </a:t>
            </a:r>
            <a:r>
              <a:rPr lang="en-GB" baseline="0"/>
              <a:t>both myself and Jeremy Tandy from MetOffice UK.</a:t>
            </a:r>
            <a:endParaRPr lang="en-GB" baseline="0" dirty="0"/>
          </a:p>
          <a:p>
            <a:endParaRPr lang="en-GB" baseline="0" dirty="0"/>
          </a:p>
          <a:p>
            <a:r>
              <a:rPr lang="en-GB" baseline="0" dirty="0"/>
              <a:t>So  - to help you understand the Webby approach better, I wanted to highlight a few of the essential concepts…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AA67-527E-4264-ACC5-2300AF426C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234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Example – a spatial thing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FA2C3-C001-4E38-8255-CD4A9C36DDE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604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here we see a URL for the actual Orange Man in Lyon. I can talk</a:t>
            </a:r>
            <a:r>
              <a:rPr lang="en-GB" baseline="0" dirty="0"/>
              <a:t> about the Orange Man in my documents using the URL as a reference. </a:t>
            </a:r>
          </a:p>
          <a:p>
            <a:r>
              <a:rPr lang="en-GB" baseline="0" dirty="0"/>
              <a:t>Obviously I can’t actually download the Orange Man through my browser (that would be magic!), so instead, the Web server will send me some useful information that describes the Orange Man.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AA67-527E-4264-ACC5-2300AF426C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504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To make the orange man findable through search engines, we publish some information at the URL. An HTML document that a web browser will render in readable form for humans; with embedded structured data for crawlers and other user agents.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AA67-527E-4264-ACC5-2300AF426CB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161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Then we link the information to other interesting resources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AA67-527E-4264-ACC5-2300AF426CB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62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DCDFDAAD-7AEE-429C-AD3A-7A5DF3657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15" cy="68580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04CAB64-8674-45DF-B677-5FBBBDC8C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57EFE2F-B12E-47FF-BDF2-F8829F13D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464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B92DEA8-9CB2-4599-B07C-26174BF1B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464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89924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60E402-19E2-4102-B742-B3BAFA83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BC2DE41-B553-46F7-87EA-07BAE879B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3843655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5282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E788F8D-36CF-467E-9A5A-6298F8B15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267579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CD6AA8D2-C554-48ED-AECA-036342F3E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267579"/>
          </a:xfrm>
        </p:spPr>
        <p:txBody>
          <a:bodyPr vert="eaVert"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947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C4215-E4F8-4C0F-B4F7-AF27870E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253745-C4C3-4488-8D19-7FAA13698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52215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71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0ABE44-036D-4BA7-A792-0895A7EA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7402"/>
            <a:ext cx="10515600" cy="2852737"/>
          </a:xfrm>
        </p:spPr>
        <p:txBody>
          <a:bodyPr anchor="b"/>
          <a:lstStyle>
            <a:lvl1pPr>
              <a:defRPr sz="6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6DEE15-F55A-466B-B948-2E97B04AD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8712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41273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D3C75-7620-4111-994A-C428C774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6A8083C-0704-49BE-B380-6CAC1ED0C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871087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150D532-B550-4164-98A0-D139F68C93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71087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6994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3B081-0D8D-4D94-951A-17502C9B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544373B-6CF4-4B38-BC32-0FAB0A876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C55C8BA-863F-40DF-B014-5B4866B2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73349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5AA3AC4-7ACE-4FA3-9A96-951CFBA02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158CBF0-9056-4136-99DA-CE19367543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73349"/>
          </a:xfr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475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CABBCA-EFF7-4D2F-BFAE-600211CD3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072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344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5D4CDD-821D-4BDF-B1DA-D6FD180A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A97E47-A033-4ADD-A436-3B96F4860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645279"/>
          </a:xfrm>
        </p:spPr>
        <p:txBody>
          <a:bodyPr/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F15E0EE-FD5C-4BEF-83FD-F9E92B07F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33002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66026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2C7E49-DEDB-47D2-B0C6-59CC0645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EF0E5C9-007E-458F-846E-0C585891A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63613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5311CB-B353-4AE1-931D-1E546847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25851"/>
          </a:xfrm>
        </p:spPr>
        <p:txBody>
          <a:bodyPr/>
          <a:lstStyle>
            <a:lvl1pPr marL="0" indent="0">
              <a:buNone/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16464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6F93C438-298D-42C9-B717-637A813E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0CE364-298C-47B1-A708-96ECC64E7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9C2ABE5-FC83-46DC-B12D-70F504F12D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066F8-28A6-4B63-AC4C-B028CF50E0D2}" type="datetimeFigureOut">
              <a:rPr lang="nl-NL" smtClean="0"/>
              <a:t>12-6-2019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36F4C33-BB1D-4D46-B7D9-2898887D14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BC0A92-9B3A-4E01-93F6-DE0FF1774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DEB13-C623-4E49-83E3-62E6602FCDAB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406AFA2F-D996-4E56-98EA-13F5375AE3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1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3.org/TR/sdw-bp/#indexable-by-search-engines" TargetMode="External"/><Relationship Id="rId5" Type="http://schemas.openxmlformats.org/officeDocument/2006/relationships/hyperlink" Target="https://www.wikidata.org/wiki/Q57783921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data.org/wiki/Q57783921" TargetMode="External"/><Relationship Id="rId7" Type="http://schemas.openxmlformats.org/officeDocument/2006/relationships/hyperlink" Target="https://www.wikidata.org/wiki/Q45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hyperlink" Target="https://www.w3.org/TR/sdw-bp/#link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earch/photos/thumbs-up?utm_source=unsplash&amp;utm_medium=referral&amp;utm_content=creditCopyText" TargetMode="External"/><Relationship Id="rId4" Type="http://schemas.openxmlformats.org/officeDocument/2006/relationships/hyperlink" Target="https://unsplash.com/photos/5sEwR6tdo3I?utm_source=unsplash&amp;utm_medium=referral&amp;utm_content=creditCopyTex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opengeospatial.org/DRAFTS/17-069r1.html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pygeoapi.i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geoserver/geoserver/tree/master/src/community/" TargetMode="External"/><Relationship Id="rId5" Type="http://schemas.openxmlformats.org/officeDocument/2006/relationships/hyperlink" Target="https://github.com/interactive-instruments/ldproxy" TargetMode="External"/><Relationship Id="rId4" Type="http://schemas.openxmlformats.org/officeDocument/2006/relationships/hyperlink" Target="https://github.com/opengeospatial/WFS_FES/blob/master/implementations.m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oolbox.google.com/datasetsearch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box.google.com/datasetsearch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TR/vocab-dcat-2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onovum/wfs3-experiments" TargetMode="External"/><Relationship Id="rId7" Type="http://schemas.openxmlformats.org/officeDocument/2006/relationships/hyperlink" Target="https://www.geonovum.nl/themas/kennisplatform-api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ldn.nl/" TargetMode="External"/><Relationship Id="rId5" Type="http://schemas.openxmlformats.org/officeDocument/2006/relationships/hyperlink" Target="https://geonovum.github.io/NEN3610-Linkeddata" TargetMode="External"/><Relationship Id="rId4" Type="http://schemas.openxmlformats.org/officeDocument/2006/relationships/hyperlink" Target="https://www.geonovum.nl/over-geonovum/agenda/open-geoda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ebdata.systems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.org/2003/01/geo/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3.org/TR/sdw-bp/#globally-unique-ids" TargetMode="External"/><Relationship Id="rId5" Type="http://schemas.openxmlformats.org/officeDocument/2006/relationships/hyperlink" Target="https://www.wikidata.org/wiki/Q57783921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503F49-70E9-49A3-8037-0E2F8D102F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#SDI.Next:</a:t>
            </a:r>
            <a:br>
              <a:rPr lang="nl-NL"/>
            </a:br>
            <a:r>
              <a:rPr lang="nl-NL" sz="3600"/>
              <a:t>Een nieuwe generatie geostandaarden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6C10AE0-1979-4176-84DA-DAEAE269C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84" y="3602038"/>
            <a:ext cx="7481246" cy="165576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nl-NL"/>
              <a:t>Linda van den Brink</a:t>
            </a:r>
          </a:p>
          <a:p>
            <a:pPr algn="r"/>
            <a:r>
              <a:rPr lang="nl-NL"/>
              <a:t>20 juni 2019</a:t>
            </a:r>
          </a:p>
          <a:p>
            <a:pPr algn="r"/>
            <a:r>
              <a:rPr lang="nl-NL"/>
              <a:t>@brinkwoman</a:t>
            </a:r>
          </a:p>
          <a:p>
            <a:pPr algn="r"/>
            <a:r>
              <a:rPr lang="nl-NL"/>
              <a:t>l.vandenbrink@geonovum.nl</a:t>
            </a:r>
          </a:p>
          <a:p>
            <a:pPr algn="r"/>
            <a:r>
              <a:rPr lang="nl-NL"/>
              <a:t>#DataToBuildOn</a:t>
            </a:r>
          </a:p>
        </p:txBody>
      </p:sp>
      <p:pic>
        <p:nvPicPr>
          <p:cNvPr id="4" name="Picture 2" descr="https://g.twimg.com/Twitter_logo_blue.png">
            <a:extLst>
              <a:ext uri="{FF2B5EF4-FFF2-40B4-BE49-F238E27FC236}">
                <a16:creationId xmlns:a16="http://schemas.microsoft.com/office/drawing/2014/main" id="{DF804097-57A9-4190-B06D-E7D30F42F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354" y="4247947"/>
            <a:ext cx="548119" cy="33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33DBA22B-D7E5-4BE2-AE58-D36D90307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91" y="5257800"/>
            <a:ext cx="1873677" cy="95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14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384DCD2B-D45E-554D-B6FB-A8CEBE89C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4" t="87768" r="26727"/>
          <a:stretch/>
        </p:blipFill>
        <p:spPr>
          <a:xfrm>
            <a:off x="0" y="5844092"/>
            <a:ext cx="1853766" cy="10139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D7E3F0-5CC5-2644-A5EC-C98A9672C0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58" y="423332"/>
            <a:ext cx="4822142" cy="6434667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3FD4048-6028-3542-87FD-C6EFD2EE2D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t="87768" r="26727"/>
          <a:stretch/>
        </p:blipFill>
        <p:spPr>
          <a:xfrm>
            <a:off x="1707297" y="5818201"/>
            <a:ext cx="2941132" cy="103979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49E4B1B-BE63-0349-B7DD-7D8A7B49E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t="87768" r="26727"/>
          <a:stretch/>
        </p:blipFill>
        <p:spPr>
          <a:xfrm>
            <a:off x="4575195" y="5818200"/>
            <a:ext cx="2941132" cy="103979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E9E15B-1C3E-4B4C-9FC6-CBE2AB1F36E4}"/>
              </a:ext>
            </a:extLst>
          </p:cNvPr>
          <p:cNvSpPr txBox="1">
            <a:spLocks/>
          </p:cNvSpPr>
          <p:nvPr/>
        </p:nvSpPr>
        <p:spPr>
          <a:xfrm>
            <a:off x="838201" y="692727"/>
            <a:ext cx="6800776" cy="53917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linkClick r:id="rId5"/>
              </a:rPr>
              <a:t>https://</a:t>
            </a:r>
            <a:r>
              <a:rPr lang="en-GB" dirty="0" err="1">
                <a:hlinkClick r:id="rId5"/>
              </a:rPr>
              <a:t>www.wikidata.org</a:t>
            </a:r>
            <a:r>
              <a:rPr lang="en-GB" dirty="0">
                <a:hlinkClick r:id="rId5"/>
              </a:rPr>
              <a:t>/wiki/Q57783921</a:t>
            </a:r>
            <a:endParaRPr lang="en-GB" dirty="0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US">
                <a:hlinkClick r:id="rId6"/>
              </a:rPr>
              <a:t>Best Practice 2: Make your spatial data indexable by search engines</a:t>
            </a: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37AB-783D-5F4C-98C4-57DB92106E9E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DEE38207-460E-4DF5-A7E9-F4ABF59AC890}"/>
              </a:ext>
            </a:extLst>
          </p:cNvPr>
          <p:cNvCxnSpPr>
            <a:cxnSpLocks/>
          </p:cNvCxnSpPr>
          <p:nvPr/>
        </p:nvCxnSpPr>
        <p:spPr>
          <a:xfrm>
            <a:off x="7638976" y="914400"/>
            <a:ext cx="2444824" cy="539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: ezelsoor 12">
            <a:extLst>
              <a:ext uri="{FF2B5EF4-FFF2-40B4-BE49-F238E27FC236}">
                <a16:creationId xmlns:a16="http://schemas.microsoft.com/office/drawing/2014/main" id="{F227CE0E-99A1-4F47-B420-C3E46A9432E5}"/>
              </a:ext>
            </a:extLst>
          </p:cNvPr>
          <p:cNvSpPr/>
          <p:nvPr/>
        </p:nvSpPr>
        <p:spPr>
          <a:xfrm>
            <a:off x="5213275" y="1400377"/>
            <a:ext cx="2425700" cy="2533736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HTML page with data embedded</a:t>
            </a:r>
          </a:p>
          <a:p>
            <a:pPr algn="ctr"/>
            <a:r>
              <a:rPr lang="nl-NL">
                <a:solidFill>
                  <a:schemeClr val="tx1"/>
                </a:solidFill>
              </a:rPr>
              <a:t>e.g. schema.org</a:t>
            </a:r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2BFBE82-11A4-48B9-9F15-5CF01711FB36}"/>
              </a:ext>
            </a:extLst>
          </p:cNvPr>
          <p:cNvCxnSpPr/>
          <p:nvPr/>
        </p:nvCxnSpPr>
        <p:spPr>
          <a:xfrm>
            <a:off x="7738712" y="2667245"/>
            <a:ext cx="18673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64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: ezelsoor 12">
            <a:extLst>
              <a:ext uri="{FF2B5EF4-FFF2-40B4-BE49-F238E27FC236}">
                <a16:creationId xmlns:a16="http://schemas.microsoft.com/office/drawing/2014/main" id="{F227CE0E-99A1-4F47-B420-C3E46A9432E5}"/>
              </a:ext>
            </a:extLst>
          </p:cNvPr>
          <p:cNvSpPr/>
          <p:nvPr/>
        </p:nvSpPr>
        <p:spPr>
          <a:xfrm>
            <a:off x="5824476" y="1493327"/>
            <a:ext cx="2425700" cy="2533736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5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E9E15B-1C3E-4B4C-9FC6-CBE2AB1F36E4}"/>
              </a:ext>
            </a:extLst>
          </p:cNvPr>
          <p:cNvSpPr txBox="1">
            <a:spLocks/>
          </p:cNvSpPr>
          <p:nvPr/>
        </p:nvSpPr>
        <p:spPr>
          <a:xfrm>
            <a:off x="838201" y="692727"/>
            <a:ext cx="6800776" cy="4886861"/>
          </a:xfrm>
          <a:prstGeom prst="rect">
            <a:avLst/>
          </a:prstGeom>
          <a:ln>
            <a:noFill/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linkClick r:id="rId3"/>
              </a:rPr>
              <a:t>https://</a:t>
            </a:r>
            <a:r>
              <a:rPr lang="en-GB" dirty="0" err="1">
                <a:hlinkClick r:id="rId3"/>
              </a:rPr>
              <a:t>www.wikidata.org</a:t>
            </a:r>
            <a:r>
              <a:rPr lang="en-GB" dirty="0">
                <a:hlinkClick r:id="rId3"/>
              </a:rPr>
              <a:t>/wiki/Q57783921</a:t>
            </a:r>
            <a:endParaRPr lang="en-GB" dirty="0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b="1"/>
          </a:p>
          <a:p>
            <a:pPr marL="0" indent="0">
              <a:buNone/>
            </a:pPr>
            <a:endParaRPr lang="en-GB" b="1"/>
          </a:p>
          <a:p>
            <a:pPr marL="0" indent="0">
              <a:buNone/>
            </a:pPr>
            <a:endParaRPr lang="en-GB" b="1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US">
                <a:hlinkClick r:id="rId4"/>
              </a:rPr>
              <a:t>Best Practice 3: Link resources together to create the Web of data</a:t>
            </a:r>
            <a:endParaRPr lang="en-GB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384DCD2B-D45E-554D-B6FB-A8CEBE89CB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4" t="87768" r="26727"/>
          <a:stretch/>
        </p:blipFill>
        <p:spPr>
          <a:xfrm>
            <a:off x="0" y="5853717"/>
            <a:ext cx="1853766" cy="10139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D7E3F0-5CC5-2644-A5EC-C98A9672C05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817" y="432957"/>
            <a:ext cx="4822142" cy="6434667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3FD4048-6028-3542-87FD-C6EFD2EE2D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t="87768" r="26727"/>
          <a:stretch/>
        </p:blipFill>
        <p:spPr>
          <a:xfrm>
            <a:off x="1707297" y="5837451"/>
            <a:ext cx="2941132" cy="103979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49E4B1B-BE63-0349-B7DD-7D8A7B49E6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t="87768" r="26727"/>
          <a:stretch/>
        </p:blipFill>
        <p:spPr>
          <a:xfrm>
            <a:off x="4575195" y="5827825"/>
            <a:ext cx="2941132" cy="103979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37AB-783D-5F4C-98C4-57DB92106E9E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DEE38207-460E-4DF5-A7E9-F4ABF59AC890}"/>
              </a:ext>
            </a:extLst>
          </p:cNvPr>
          <p:cNvCxnSpPr>
            <a:cxnSpLocks/>
          </p:cNvCxnSpPr>
          <p:nvPr/>
        </p:nvCxnSpPr>
        <p:spPr>
          <a:xfrm>
            <a:off x="7218947" y="847023"/>
            <a:ext cx="2921886" cy="677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F8894E43-59C1-4BF8-A7F9-EEAF30DF0C22}"/>
              </a:ext>
            </a:extLst>
          </p:cNvPr>
          <p:cNvCxnSpPr>
            <a:cxnSpLocks/>
          </p:cNvCxnSpPr>
          <p:nvPr/>
        </p:nvCxnSpPr>
        <p:spPr>
          <a:xfrm flipH="1">
            <a:off x="2768600" y="2654300"/>
            <a:ext cx="2349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hoek: ezelsoor 11">
            <a:extLst>
              <a:ext uri="{FF2B5EF4-FFF2-40B4-BE49-F238E27FC236}">
                <a16:creationId xmlns:a16="http://schemas.microsoft.com/office/drawing/2014/main" id="{8CA3F5D3-48D6-4F4E-A017-9E9445B58EBB}"/>
              </a:ext>
            </a:extLst>
          </p:cNvPr>
          <p:cNvSpPr/>
          <p:nvPr/>
        </p:nvSpPr>
        <p:spPr>
          <a:xfrm>
            <a:off x="213975" y="1223933"/>
            <a:ext cx="2425700" cy="2533736"/>
          </a:xfrm>
          <a:prstGeom prst="foldedCorne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nl-NL">
                <a:solidFill>
                  <a:schemeClr val="tx1"/>
                </a:solidFill>
                <a:hlinkClick r:id="rId7"/>
              </a:rPr>
              <a:t>https://www.wikidata.org/wiki/Q456</a:t>
            </a:r>
            <a:r>
              <a:rPr lang="nl-NL">
                <a:solidFill>
                  <a:schemeClr val="tx1"/>
                </a:solidFill>
              </a:rPr>
              <a:t> </a:t>
            </a:r>
          </a:p>
          <a:p>
            <a:pPr algn="ctr"/>
            <a:endParaRPr lang="nl-NL">
              <a:solidFill>
                <a:schemeClr val="tx1"/>
              </a:solidFill>
            </a:endParaRPr>
          </a:p>
          <a:p>
            <a:pPr algn="ctr"/>
            <a:r>
              <a:rPr lang="nl-NL">
                <a:solidFill>
                  <a:schemeClr val="tx1"/>
                </a:solidFill>
              </a:rPr>
              <a:t>Resource about City of Lyon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BC26D22-42A9-4712-8006-A2CD3F289BE2}"/>
              </a:ext>
            </a:extLst>
          </p:cNvPr>
          <p:cNvSpPr/>
          <p:nvPr/>
        </p:nvSpPr>
        <p:spPr>
          <a:xfrm>
            <a:off x="3403600" y="2033601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>
                <a:solidFill>
                  <a:schemeClr val="accent5"/>
                </a:solidFill>
              </a:rPr>
              <a:t>Link to related resource</a:t>
            </a:r>
            <a:endParaRPr lang="nl-NL" sz="1600"/>
          </a:p>
        </p:txBody>
      </p:sp>
      <p:sp>
        <p:nvSpPr>
          <p:cNvPr id="14" name="Rechthoek: ezelsoor 13">
            <a:extLst>
              <a:ext uri="{FF2B5EF4-FFF2-40B4-BE49-F238E27FC236}">
                <a16:creationId xmlns:a16="http://schemas.microsoft.com/office/drawing/2014/main" id="{9F90643C-4EBC-4257-96AD-D747691B19F6}"/>
              </a:ext>
            </a:extLst>
          </p:cNvPr>
          <p:cNvSpPr/>
          <p:nvPr/>
        </p:nvSpPr>
        <p:spPr>
          <a:xfrm>
            <a:off x="5613327" y="1338753"/>
            <a:ext cx="2425700" cy="2533736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5"/>
              </a:solidFill>
            </a:endParaRPr>
          </a:p>
        </p:txBody>
      </p:sp>
      <p:sp>
        <p:nvSpPr>
          <p:cNvPr id="15" name="Rechthoek: ezelsoor 14">
            <a:extLst>
              <a:ext uri="{FF2B5EF4-FFF2-40B4-BE49-F238E27FC236}">
                <a16:creationId xmlns:a16="http://schemas.microsoft.com/office/drawing/2014/main" id="{790DA41F-B27F-4DB8-AF58-850FEE8D4E70}"/>
              </a:ext>
            </a:extLst>
          </p:cNvPr>
          <p:cNvSpPr/>
          <p:nvPr/>
        </p:nvSpPr>
        <p:spPr>
          <a:xfrm>
            <a:off x="5466762" y="1223933"/>
            <a:ext cx="2425700" cy="2533736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>
                <a:solidFill>
                  <a:schemeClr val="tx1"/>
                </a:solidFill>
              </a:rPr>
              <a:t>HTML page with data embedded</a:t>
            </a:r>
          </a:p>
          <a:p>
            <a:pPr algn="ctr"/>
            <a:r>
              <a:rPr lang="nl-NL">
                <a:solidFill>
                  <a:schemeClr val="tx1"/>
                </a:solidFill>
              </a:rPr>
              <a:t>e.g. schema.org</a:t>
            </a:r>
          </a:p>
          <a:p>
            <a:pPr algn="ctr"/>
            <a:endParaRPr lang="nl-NL">
              <a:solidFill>
                <a:schemeClr val="tx1"/>
              </a:solidFill>
            </a:endParaRPr>
          </a:p>
          <a:p>
            <a:r>
              <a:rPr lang="nl-NL">
                <a:solidFill>
                  <a:schemeClr val="accent5"/>
                </a:solidFill>
              </a:rPr>
              <a:t>Link: next page</a:t>
            </a:r>
          </a:p>
          <a:p>
            <a:r>
              <a:rPr lang="nl-NL">
                <a:solidFill>
                  <a:schemeClr val="accent5"/>
                </a:solidFill>
              </a:rPr>
              <a:t>Link: prev page</a:t>
            </a:r>
          </a:p>
        </p:txBody>
      </p:sp>
      <p:cxnSp>
        <p:nvCxnSpPr>
          <p:cNvPr id="18" name="Rechte verbindingslijn 17">
            <a:extLst>
              <a:ext uri="{FF2B5EF4-FFF2-40B4-BE49-F238E27FC236}">
                <a16:creationId xmlns:a16="http://schemas.microsoft.com/office/drawing/2014/main" id="{70E08D6E-4AA9-4790-A365-7C74E8A148EE}"/>
              </a:ext>
            </a:extLst>
          </p:cNvPr>
          <p:cNvCxnSpPr/>
          <p:nvPr/>
        </p:nvCxnSpPr>
        <p:spPr>
          <a:xfrm flipH="1">
            <a:off x="7892462" y="2425566"/>
            <a:ext cx="1800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091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Schermopna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9" y="566240"/>
            <a:ext cx="9464503" cy="537659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470228"/>
            <a:ext cx="10972800" cy="5760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nl-NL"/>
              <a:t>There’s more… </a:t>
            </a:r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2" y="1142303"/>
            <a:ext cx="1391477" cy="20162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 anchorCtr="0">
            <a:noAutofit/>
          </a:bodyPr>
          <a:lstStyle/>
          <a:p>
            <a:r>
              <a:rPr lang="en-US" sz="2133" b="1"/>
              <a:t>Web principles</a:t>
            </a:r>
            <a:endParaRPr lang="en-US" sz="2133" b="1" dirty="0"/>
          </a:p>
        </p:txBody>
      </p:sp>
      <p:sp>
        <p:nvSpPr>
          <p:cNvPr id="8" name="Rechthoek 7"/>
          <p:cNvSpPr/>
          <p:nvPr/>
        </p:nvSpPr>
        <p:spPr>
          <a:xfrm>
            <a:off x="2" y="3300647"/>
            <a:ext cx="1391477" cy="26421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Ins="96000" anchor="ctr" anchorCtr="0">
            <a:noAutofit/>
          </a:bodyPr>
          <a:lstStyle/>
          <a:p>
            <a:r>
              <a:rPr lang="en-US" sz="2133" b="1"/>
              <a:t>Spatial aspects</a:t>
            </a:r>
            <a:endParaRPr lang="en-US" sz="2133" b="1" dirty="0"/>
          </a:p>
        </p:txBody>
      </p:sp>
      <p:sp>
        <p:nvSpPr>
          <p:cNvPr id="9" name="Rechthoek 8"/>
          <p:cNvSpPr/>
          <p:nvPr/>
        </p:nvSpPr>
        <p:spPr>
          <a:xfrm>
            <a:off x="10855981" y="1138070"/>
            <a:ext cx="1336019" cy="10081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6000" rIns="0" anchor="ctr" anchorCtr="0">
            <a:noAutofit/>
          </a:bodyPr>
          <a:lstStyle/>
          <a:p>
            <a:r>
              <a:rPr lang="en-US" sz="2133" b="1"/>
              <a:t>Spatial aspects</a:t>
            </a:r>
            <a:endParaRPr lang="en-US" sz="2133" b="1" dirty="0"/>
          </a:p>
        </p:txBody>
      </p:sp>
      <p:sp>
        <p:nvSpPr>
          <p:cNvPr id="10" name="Rechthoek 9"/>
          <p:cNvSpPr/>
          <p:nvPr/>
        </p:nvSpPr>
        <p:spPr>
          <a:xfrm>
            <a:off x="10855981" y="2238023"/>
            <a:ext cx="1336019" cy="1784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Ins="96000" anchor="ctr" anchorCtr="0">
            <a:noAutofit/>
          </a:bodyPr>
          <a:lstStyle/>
          <a:p>
            <a:r>
              <a:rPr lang="en-US" sz="2133" b="1"/>
              <a:t>Access</a:t>
            </a:r>
            <a:endParaRPr lang="en-US" sz="2133" b="1" dirty="0"/>
          </a:p>
        </p:txBody>
      </p:sp>
      <p:sp>
        <p:nvSpPr>
          <p:cNvPr id="11" name="Rechthoek 10"/>
          <p:cNvSpPr/>
          <p:nvPr/>
        </p:nvSpPr>
        <p:spPr>
          <a:xfrm>
            <a:off x="10855981" y="4118635"/>
            <a:ext cx="1336019" cy="1819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Ins="96000" anchor="ctr" anchorCtr="0">
            <a:noAutofit/>
          </a:bodyPr>
          <a:lstStyle/>
          <a:p>
            <a:r>
              <a:rPr lang="en-US" sz="2133" b="1"/>
              <a:t>Metadata</a:t>
            </a:r>
            <a:endParaRPr lang="en-US" sz="2133" b="1" dirty="0"/>
          </a:p>
        </p:txBody>
      </p:sp>
    </p:spTree>
    <p:extLst>
      <p:ext uri="{BB962C8B-B14F-4D97-AF65-F5344CB8AC3E}">
        <p14:creationId xmlns:p14="http://schemas.microsoft.com/office/powerpoint/2010/main" val="362016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Photo by Christian Bowen on Unsplash&#10;">
            <a:extLst>
              <a:ext uri="{FF2B5EF4-FFF2-40B4-BE49-F238E27FC236}">
                <a16:creationId xmlns:a16="http://schemas.microsoft.com/office/drawing/2014/main" id="{C3B92280-5A54-4F3F-919C-C145546BC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14775" cy="5910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9D9B101-38DF-4A8D-A53B-3822D1B6B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774" y="0"/>
            <a:ext cx="8801100" cy="1325563"/>
          </a:xfrm>
        </p:spPr>
        <p:txBody>
          <a:bodyPr/>
          <a:lstStyle/>
          <a:p>
            <a:r>
              <a:rPr lang="nl-NL"/>
              <a:t>“WFS 3.0”: OGC API – Features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4FD6902-6C56-4AB1-AC90-9C4AEF9A8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774" y="1825625"/>
            <a:ext cx="8001000" cy="3752215"/>
          </a:xfrm>
        </p:spPr>
        <p:txBody>
          <a:bodyPr/>
          <a:lstStyle/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Compliant with Spatial Data on the Web Best Practices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C6B19A1-CB0A-4B28-A1D6-22D08D219A27}"/>
              </a:ext>
            </a:extLst>
          </p:cNvPr>
          <p:cNvSpPr/>
          <p:nvPr/>
        </p:nvSpPr>
        <p:spPr>
          <a:xfrm>
            <a:off x="1318679" y="5605691"/>
            <a:ext cx="25960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Photo by 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 Bowen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</a:rPr>
              <a:t> on 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nl-NL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989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>
            <a:extLst>
              <a:ext uri="{FF2B5EF4-FFF2-40B4-BE49-F238E27FC236}">
                <a16:creationId xmlns:a16="http://schemas.microsoft.com/office/drawing/2014/main" id="{A352F098-4E81-415C-8146-8DF4679C99A2}"/>
              </a:ext>
            </a:extLst>
          </p:cNvPr>
          <p:cNvSpPr txBox="1"/>
          <p:nvPr/>
        </p:nvSpPr>
        <p:spPr>
          <a:xfrm>
            <a:off x="2448560" y="792480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/>
              <a:t>2019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ECA7D54-7D50-4386-B859-8732E4C619D2}"/>
              </a:ext>
            </a:extLst>
          </p:cNvPr>
          <p:cNvSpPr txBox="1"/>
          <p:nvPr/>
        </p:nvSpPr>
        <p:spPr>
          <a:xfrm>
            <a:off x="7548880" y="640080"/>
            <a:ext cx="2524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/>
              <a:t>Data format: GeoJSON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BDDFEB6-C870-4C00-9845-ECA831E5CFF1}"/>
              </a:ext>
            </a:extLst>
          </p:cNvPr>
          <p:cNvSpPr txBox="1"/>
          <p:nvPr/>
        </p:nvSpPr>
        <p:spPr>
          <a:xfrm>
            <a:off x="7813040" y="146304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/>
              <a:t>… and HTML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9A12852-7D97-473C-B551-53951B9C65FD}"/>
              </a:ext>
            </a:extLst>
          </p:cNvPr>
          <p:cNvSpPr txBox="1"/>
          <p:nvPr/>
        </p:nvSpPr>
        <p:spPr>
          <a:xfrm>
            <a:off x="7680960" y="3982720"/>
            <a:ext cx="302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/>
              <a:t>Uses OpenAPI specification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52DB7CB-31BF-4673-9786-2CA011185B99}"/>
              </a:ext>
            </a:extLst>
          </p:cNvPr>
          <p:cNvSpPr txBox="1"/>
          <p:nvPr/>
        </p:nvSpPr>
        <p:spPr>
          <a:xfrm>
            <a:off x="1574800" y="3891280"/>
            <a:ext cx="46439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/>
              <a:t>WFS 3.0 core (stable draft)</a:t>
            </a:r>
          </a:p>
          <a:p>
            <a:pPr marL="285750" indent="-285750">
              <a:buFontTx/>
              <a:buChar char="-"/>
            </a:pPr>
            <a:r>
              <a:rPr lang="nl-NL" sz="2000"/>
              <a:t>Requesting datasets (collections)</a:t>
            </a:r>
          </a:p>
          <a:p>
            <a:pPr marL="285750" indent="-285750">
              <a:buFontTx/>
              <a:buChar char="-"/>
            </a:pPr>
            <a:r>
              <a:rPr lang="nl-NL" sz="2000"/>
              <a:t>Requesting data based on id, bbox, time</a:t>
            </a:r>
          </a:p>
          <a:p>
            <a:pPr marL="285750" indent="-285750">
              <a:buFontTx/>
              <a:buChar char="-"/>
            </a:pPr>
            <a:r>
              <a:rPr lang="nl-NL" sz="2000"/>
              <a:t>Paging</a:t>
            </a:r>
          </a:p>
          <a:p>
            <a:r>
              <a:rPr lang="nl-NL" sz="2000"/>
              <a:t>Extensions under development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16E8EEB-E0A2-4E29-98D5-358158F832C6}"/>
              </a:ext>
            </a:extLst>
          </p:cNvPr>
          <p:cNvSpPr txBox="1"/>
          <p:nvPr/>
        </p:nvSpPr>
        <p:spPr>
          <a:xfrm>
            <a:off x="205619" y="1509207"/>
            <a:ext cx="2623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/>
              <a:t>RESTful – </a:t>
            </a:r>
          </a:p>
          <a:p>
            <a:r>
              <a:rPr lang="nl-NL" sz="2000"/>
              <a:t>e.g. </a:t>
            </a:r>
            <a:r>
              <a:rPr lang="nl-NL" sz="200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 GET </a:t>
            </a:r>
            <a:br>
              <a:rPr lang="nl-NL" sz="2000">
                <a:highlight>
                  <a:srgbClr val="C0C0C0"/>
                </a:highlight>
              </a:rPr>
            </a:br>
            <a:r>
              <a:rPr lang="nl-NL" sz="2000"/>
              <a:t>instead of</a:t>
            </a:r>
          </a:p>
          <a:p>
            <a:r>
              <a:rPr lang="nl-NL" sz="2000"/>
              <a:t>WFS 2.0 </a:t>
            </a:r>
            <a:r>
              <a:rPr lang="nl-NL" sz="200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GetFeature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AD72CAC-33D6-42DA-B8B3-73EB7094FF36}"/>
              </a:ext>
            </a:extLst>
          </p:cNvPr>
          <p:cNvSpPr txBox="1"/>
          <p:nvPr/>
        </p:nvSpPr>
        <p:spPr>
          <a:xfrm>
            <a:off x="4439920" y="1554479"/>
            <a:ext cx="2984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/>
              <a:t>Created in open process with developers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798717C-D1D3-4987-B367-7C2D677908BC}"/>
              </a:ext>
            </a:extLst>
          </p:cNvPr>
          <p:cNvSpPr txBox="1"/>
          <p:nvPr/>
        </p:nvSpPr>
        <p:spPr>
          <a:xfrm>
            <a:off x="8544560" y="2895600"/>
            <a:ext cx="949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/>
              <a:t>WGS84</a:t>
            </a: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367389F-683E-4A2E-8908-B45EB21B511B}"/>
              </a:ext>
            </a:extLst>
          </p:cNvPr>
          <p:cNvSpPr/>
          <p:nvPr/>
        </p:nvSpPr>
        <p:spPr>
          <a:xfrm>
            <a:off x="3263067" y="2309426"/>
            <a:ext cx="773596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0366D6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OGC API - Features - Part 1: Core</a:t>
            </a:r>
            <a:r>
              <a:rPr lang="en-US" sz="2800">
                <a:solidFill>
                  <a:srgbClr val="0366D6"/>
                </a:solidFill>
                <a:latin typeface="-apple-system"/>
              </a:rPr>
              <a:t>, First Draft Release</a:t>
            </a:r>
          </a:p>
          <a:p>
            <a:r>
              <a:rPr lang="nl-NL" sz="3600"/>
              <a:t>a.k.a. WFS 3.0</a:t>
            </a:r>
            <a:endParaRPr lang="en-US" sz="3600" b="0" i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95A90DB-1F61-46C8-8AF7-84C9F0A2F1CF}"/>
              </a:ext>
            </a:extLst>
          </p:cNvPr>
          <p:cNvSpPr txBox="1"/>
          <p:nvPr/>
        </p:nvSpPr>
        <p:spPr>
          <a:xfrm>
            <a:off x="894080" y="2895600"/>
            <a:ext cx="2274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/>
              <a:t>Content negotiation</a:t>
            </a:r>
          </a:p>
        </p:txBody>
      </p:sp>
    </p:spTree>
    <p:extLst>
      <p:ext uri="{BB962C8B-B14F-4D97-AF65-F5344CB8AC3E}">
        <p14:creationId xmlns:p14="http://schemas.microsoft.com/office/powerpoint/2010/main" val="356817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581D22C-1DCB-4052-B30A-5392DC547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58" t="34536" r="25101" b="16064"/>
          <a:stretch/>
        </p:blipFill>
        <p:spPr>
          <a:xfrm>
            <a:off x="2021840" y="152400"/>
            <a:ext cx="9966960" cy="559816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602C7B69-576D-41A9-A4C1-CA0250C2C213}"/>
              </a:ext>
            </a:extLst>
          </p:cNvPr>
          <p:cNvSpPr txBox="1"/>
          <p:nvPr/>
        </p:nvSpPr>
        <p:spPr>
          <a:xfrm>
            <a:off x="10237806" y="5612060"/>
            <a:ext cx="1795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/>
              <a:t>Slide van Clemens Portele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543FCFED-37D6-491A-B8B3-656EE8390B54}"/>
              </a:ext>
            </a:extLst>
          </p:cNvPr>
          <p:cNvSpPr txBox="1"/>
          <p:nvPr/>
        </p:nvSpPr>
        <p:spPr>
          <a:xfrm>
            <a:off x="10160" y="1534160"/>
            <a:ext cx="251968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>
                <a:hlinkClick r:id="rId4"/>
              </a:rPr>
              <a:t>Implementaties</a:t>
            </a:r>
            <a:r>
              <a:rPr lang="nl-NL" sz="2800"/>
              <a:t> beschikbaar</a:t>
            </a:r>
          </a:p>
          <a:p>
            <a:r>
              <a:rPr lang="nl-NL"/>
              <a:t>“</a:t>
            </a:r>
            <a:r>
              <a:rPr lang="en-US"/>
              <a:t>Results of  OGC Testbed 14 indicate the simple core of WFS 3.0 specified as OpenAPI can be </a:t>
            </a:r>
            <a:r>
              <a:rPr lang="en-US" b="1">
                <a:highlight>
                  <a:srgbClr val="FFFF00"/>
                </a:highlight>
              </a:rPr>
              <a:t>implemented rapidly</a:t>
            </a:r>
            <a:r>
              <a:rPr lang="en-US"/>
              <a:t> by software developers, and deliver geospatial feature resources secured by OpenID Connect and OAuth 2.0.</a:t>
            </a:r>
            <a:r>
              <a:rPr lang="nl-NL"/>
              <a:t>”</a:t>
            </a:r>
            <a:endParaRPr lang="nl-NL" sz="280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3C42B9A-3475-4E32-95D1-8319C24365D3}"/>
              </a:ext>
            </a:extLst>
          </p:cNvPr>
          <p:cNvSpPr txBox="1"/>
          <p:nvPr/>
        </p:nvSpPr>
        <p:spPr>
          <a:xfrm>
            <a:off x="124726" y="5279102"/>
            <a:ext cx="87857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nl-NL">
                <a:hlinkClick r:id="rId5"/>
              </a:rPr>
              <a:t>ldproxy</a:t>
            </a:r>
            <a:endParaRPr lang="nl-NL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08D6ED7-E3D7-42A9-A6B4-BE6441AD2DB0}"/>
              </a:ext>
            </a:extLst>
          </p:cNvPr>
          <p:cNvSpPr txBox="1"/>
          <p:nvPr/>
        </p:nvSpPr>
        <p:spPr>
          <a:xfrm>
            <a:off x="1168400" y="5279102"/>
            <a:ext cx="1801968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nl-NL">
                <a:hlinkClick r:id="rId6"/>
              </a:rPr>
              <a:t>GeoServer plugin</a:t>
            </a:r>
            <a:endParaRPr lang="nl-NL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614C992-4B66-4D30-8039-DE381DBA25E5}"/>
              </a:ext>
            </a:extLst>
          </p:cNvPr>
          <p:cNvSpPr txBox="1"/>
          <p:nvPr/>
        </p:nvSpPr>
        <p:spPr>
          <a:xfrm>
            <a:off x="3135468" y="5265812"/>
            <a:ext cx="103624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nl-NL">
                <a:hlinkClick r:id="rId7"/>
              </a:rPr>
              <a:t>pygeoapi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878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Afbeeldingsresultaat voor cityjson">
            <a:extLst>
              <a:ext uri="{FF2B5EF4-FFF2-40B4-BE49-F238E27FC236}">
                <a16:creationId xmlns:a16="http://schemas.microsoft.com/office/drawing/2014/main" id="{863B6828-C9D2-4ED5-8D33-4E9B7F8B1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31" y="3197946"/>
            <a:ext cx="2383386" cy="23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9A7024C-71FD-44AE-A47B-E751095265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1" t="9629" r="55166" b="5324"/>
          <a:stretch/>
        </p:blipFill>
        <p:spPr>
          <a:xfrm>
            <a:off x="8554720" y="1025525"/>
            <a:ext cx="3637280" cy="5832475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420175FA-45D3-4CF6-8264-7CFF2BBBA6C9}"/>
              </a:ext>
            </a:extLst>
          </p:cNvPr>
          <p:cNvSpPr txBox="1"/>
          <p:nvPr/>
        </p:nvSpPr>
        <p:spPr>
          <a:xfrm>
            <a:off x="9512387" y="695385"/>
            <a:ext cx="1981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/>
              <a:t>{GeoJSON}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67A53E33-6F14-44EA-AA46-2F81FD974ACB}"/>
              </a:ext>
            </a:extLst>
          </p:cNvPr>
          <p:cNvSpPr txBox="1"/>
          <p:nvPr/>
        </p:nvSpPr>
        <p:spPr>
          <a:xfrm>
            <a:off x="11191066" y="6604084"/>
            <a:ext cx="10326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/>
              <a:t>Bron: wikipedia</a:t>
            </a:r>
          </a:p>
        </p:txBody>
      </p:sp>
      <p:pic>
        <p:nvPicPr>
          <p:cNvPr id="2050" name="Picture 2" descr="GeoPackage">
            <a:extLst>
              <a:ext uri="{FF2B5EF4-FFF2-40B4-BE49-F238E27FC236}">
                <a16:creationId xmlns:a16="http://schemas.microsoft.com/office/drawing/2014/main" id="{D406137F-C2E3-4936-8263-8BB0AAC5B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5" y="328294"/>
            <a:ext cx="3502058" cy="261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oodbye print on the wall">
            <a:extLst>
              <a:ext uri="{FF2B5EF4-FFF2-40B4-BE49-F238E27FC236}">
                <a16:creationId xmlns:a16="http://schemas.microsoft.com/office/drawing/2014/main" id="{49A437D2-2265-41DC-AC57-550B2F637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63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F3F611C-0DDE-4EAC-B5DD-FFC72B5A1C2A}"/>
              </a:ext>
            </a:extLst>
          </p:cNvPr>
          <p:cNvSpPr txBox="1"/>
          <p:nvPr/>
        </p:nvSpPr>
        <p:spPr>
          <a:xfrm>
            <a:off x="4047982" y="4981168"/>
            <a:ext cx="4621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7200">
                <a:latin typeface="Courier New" panose="02070309020205020404" pitchFamily="49" charset="0"/>
                <a:cs typeface="Courier New" panose="02070309020205020404" pitchFamily="49" charset="0"/>
              </a:rPr>
              <a:t>&lt;/GML&gt;…?</a:t>
            </a:r>
          </a:p>
        </p:txBody>
      </p:sp>
    </p:spTree>
    <p:extLst>
      <p:ext uri="{BB962C8B-B14F-4D97-AF65-F5344CB8AC3E}">
        <p14:creationId xmlns:p14="http://schemas.microsoft.com/office/powerpoint/2010/main" val="392296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517C87D8-2553-4957-8400-6808315689C2}"/>
              </a:ext>
            </a:extLst>
          </p:cNvPr>
          <p:cNvSpPr/>
          <p:nvPr/>
        </p:nvSpPr>
        <p:spPr>
          <a:xfrm>
            <a:off x="6503444" y="1640959"/>
            <a:ext cx="4216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hlinkClick r:id="rId2"/>
              </a:rPr>
              <a:t>https://toolbox.google.com/datasetsearch</a:t>
            </a:r>
            <a:r>
              <a:rPr lang="nl-NL"/>
              <a:t>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8236DB6-099E-4B42-BDF7-6A5D4A494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3" t="8741" r="12075" b="5324"/>
          <a:stretch/>
        </p:blipFill>
        <p:spPr>
          <a:xfrm>
            <a:off x="1351280" y="0"/>
            <a:ext cx="9155215" cy="5893435"/>
          </a:xfrm>
          <a:prstGeom prst="rect">
            <a:avLst/>
          </a:prstGeo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63026AB5-736A-435D-A691-4106E80EA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63897" y="4361330"/>
            <a:ext cx="2928103" cy="1532105"/>
          </a:xfrm>
        </p:spPr>
        <p:txBody>
          <a:bodyPr>
            <a:normAutofit fontScale="70000" lnSpcReduction="20000"/>
          </a:bodyPr>
          <a:lstStyle/>
          <a:p>
            <a:r>
              <a:rPr lang="nl-NL">
                <a:latin typeface="+mn-lt"/>
              </a:rPr>
              <a:t>ISO 19115</a:t>
            </a:r>
            <a:br>
              <a:rPr lang="nl-NL">
                <a:latin typeface="+mn-lt"/>
              </a:rPr>
            </a:br>
            <a:r>
              <a:rPr lang="nl-NL">
                <a:latin typeface="+mn-lt"/>
              </a:rPr>
              <a:t>Dataset beschrijving</a:t>
            </a:r>
          </a:p>
          <a:p>
            <a:endParaRPr lang="nl-NL">
              <a:latin typeface="+mn-lt"/>
            </a:endParaRPr>
          </a:p>
          <a:p>
            <a:r>
              <a:rPr lang="nl-NL">
                <a:latin typeface="+mn-lt"/>
              </a:rPr>
              <a:t>ISO 19119</a:t>
            </a:r>
            <a:br>
              <a:rPr lang="nl-NL">
                <a:latin typeface="+mn-lt"/>
              </a:rPr>
            </a:br>
            <a:r>
              <a:rPr lang="nl-NL">
                <a:latin typeface="+mn-lt"/>
              </a:rPr>
              <a:t>Service beschrijving</a:t>
            </a:r>
          </a:p>
        </p:txBody>
      </p:sp>
    </p:spTree>
    <p:extLst>
      <p:ext uri="{BB962C8B-B14F-4D97-AF65-F5344CB8AC3E}">
        <p14:creationId xmlns:p14="http://schemas.microsoft.com/office/powerpoint/2010/main" val="40914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69528A-4AD1-41A9-BC4E-60521CF0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0A96F5-7651-41C2-B9EA-A7D4563C1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21523E0-DD63-4B08-B451-834C26D3A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7" t="16933" r="15183" b="22068"/>
          <a:stretch/>
        </p:blipFill>
        <p:spPr>
          <a:xfrm>
            <a:off x="0" y="0"/>
            <a:ext cx="12192000" cy="5906814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40DA76DB-5EB5-4854-A27E-1628D679603E}"/>
              </a:ext>
            </a:extLst>
          </p:cNvPr>
          <p:cNvSpPr/>
          <p:nvPr/>
        </p:nvSpPr>
        <p:spPr>
          <a:xfrm>
            <a:off x="4420644" y="60740"/>
            <a:ext cx="4216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>
                <a:hlinkClick r:id="rId3"/>
              </a:rPr>
              <a:t>https://toolbox.google.com/datasetsearch</a:t>
            </a:r>
            <a:r>
              <a:rPr lang="nl-NL"/>
              <a:t> </a:t>
            </a:r>
          </a:p>
        </p:txBody>
      </p:sp>
      <p:sp>
        <p:nvSpPr>
          <p:cNvPr id="6" name="Tijdelijke aanduiding voor inhoud 4">
            <a:extLst>
              <a:ext uri="{FF2B5EF4-FFF2-40B4-BE49-F238E27FC236}">
                <a16:creationId xmlns:a16="http://schemas.microsoft.com/office/drawing/2014/main" id="{8117AD10-1F73-44D3-8AB9-832D5ACA0778}"/>
              </a:ext>
            </a:extLst>
          </p:cNvPr>
          <p:cNvSpPr txBox="1">
            <a:spLocks/>
          </p:cNvSpPr>
          <p:nvPr/>
        </p:nvSpPr>
        <p:spPr>
          <a:xfrm>
            <a:off x="0" y="5346913"/>
            <a:ext cx="12080240" cy="62736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nl-NL"/>
              <a:t>- Data Catalog Vocabulary - (</a:t>
            </a:r>
            <a:r>
              <a:rPr lang="nl-NL">
                <a:hlinkClick r:id="rId4"/>
              </a:rPr>
              <a:t>DCAT 2.0</a:t>
            </a:r>
            <a:r>
              <a:rPr lang="nl-NL"/>
              <a:t>)      - Schema.org -               - OpenAPI specification - </a:t>
            </a:r>
          </a:p>
        </p:txBody>
      </p:sp>
    </p:spTree>
    <p:extLst>
      <p:ext uri="{BB962C8B-B14F-4D97-AF65-F5344CB8AC3E}">
        <p14:creationId xmlns:p14="http://schemas.microsoft.com/office/powerpoint/2010/main" val="3765772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60063-7C3E-409C-9262-24736B76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solidFill>
                  <a:srgbClr val="EC7404"/>
                </a:solidFill>
              </a:rPr>
              <a:t>SDI.Next </a:t>
            </a:r>
            <a:r>
              <a:rPr lang="nl-NL"/>
              <a:t>ontwikkelingen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426BF9-97C4-4E7A-A7B9-CC6B5175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8500" cy="3752215"/>
          </a:xfrm>
        </p:spPr>
        <p:txBody>
          <a:bodyPr>
            <a:normAutofit fontScale="70000" lnSpcReduction="20000"/>
          </a:bodyPr>
          <a:lstStyle/>
          <a:p>
            <a:r>
              <a:rPr lang="nl-NL"/>
              <a:t>Bijeenkomst ‘lichtere formaten’ (24 mei), focus op GeoPackage en GeoJSON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Experimenten gestart in combinatie met WFS 3.0 experimenten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/>
              <a:t>GeoPackage wordt toegevoegd aan Pas-toe-of-leg-uit lijst</a:t>
            </a:r>
            <a:br>
              <a:rPr lang="nl-NL"/>
            </a:br>
            <a:endParaRPr lang="nl-NL"/>
          </a:p>
          <a:p>
            <a:r>
              <a:rPr lang="nl-NL">
                <a:hlinkClick r:id="rId3"/>
              </a:rPr>
              <a:t>WFS 3.0 werkweek </a:t>
            </a:r>
            <a:r>
              <a:rPr lang="nl-NL"/>
              <a:t>(3-6 juni)</a:t>
            </a:r>
            <a:br>
              <a:rPr lang="nl-NL"/>
            </a:br>
            <a:endParaRPr lang="nl-NL"/>
          </a:p>
          <a:p>
            <a:r>
              <a:rPr lang="nl-NL"/>
              <a:t>Vector tiling – sessie tijdens </a:t>
            </a:r>
            <a:r>
              <a:rPr lang="nl-NL">
                <a:hlinkClick r:id="rId4"/>
              </a:rPr>
              <a:t>Open Geodag </a:t>
            </a:r>
            <a:r>
              <a:rPr lang="nl-NL"/>
              <a:t>(Geonovum’s netwerkdag) – 2 oktober</a:t>
            </a:r>
            <a:br>
              <a:rPr lang="nl-NL"/>
            </a:br>
            <a:endParaRPr lang="nl-NL"/>
          </a:p>
          <a:p>
            <a:r>
              <a:rPr lang="nb-NO">
                <a:hlinkClick r:id="rId5"/>
              </a:rPr>
              <a:t>NEN 3610 Linked Data profiel</a:t>
            </a:r>
            <a:r>
              <a:rPr lang="nl-NL"/>
              <a:t> </a:t>
            </a:r>
            <a:br>
              <a:rPr lang="nl-NL"/>
            </a:br>
            <a:endParaRPr lang="nl-NL"/>
          </a:p>
          <a:p>
            <a:r>
              <a:rPr lang="nl-NL">
                <a:hlinkClick r:id="rId6"/>
              </a:rPr>
              <a:t>Platform Linked Data Nederland</a:t>
            </a:r>
            <a:r>
              <a:rPr lang="nl-NL"/>
              <a:t> (ongoing)</a:t>
            </a:r>
            <a:br>
              <a:rPr lang="nl-NL"/>
            </a:br>
            <a:endParaRPr lang="nl-NL"/>
          </a:p>
          <a:p>
            <a:r>
              <a:rPr lang="nl-NL">
                <a:hlinkClick r:id="rId7"/>
              </a:rPr>
              <a:t>Kennisplatform API’s</a:t>
            </a:r>
            <a:r>
              <a:rPr lang="nl-NL"/>
              <a:t> (ongoing)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548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ep 9">
            <a:extLst>
              <a:ext uri="{FF2B5EF4-FFF2-40B4-BE49-F238E27FC236}">
                <a16:creationId xmlns:a16="http://schemas.microsoft.com/office/drawing/2014/main" id="{5246A97C-5ECC-4CD5-878B-B6B70F08BC58}"/>
              </a:ext>
            </a:extLst>
          </p:cNvPr>
          <p:cNvGrpSpPr/>
          <p:nvPr/>
        </p:nvGrpSpPr>
        <p:grpSpPr>
          <a:xfrm>
            <a:off x="3302000" y="251817"/>
            <a:ext cx="8780826" cy="5452494"/>
            <a:chOff x="1987408" y="1317072"/>
            <a:chExt cx="7324278" cy="4630722"/>
          </a:xfrm>
        </p:grpSpPr>
        <p:pic>
          <p:nvPicPr>
            <p:cNvPr id="4" name="Afbeelding 3">
              <a:extLst>
                <a:ext uri="{FF2B5EF4-FFF2-40B4-BE49-F238E27FC236}">
                  <a16:creationId xmlns:a16="http://schemas.microsoft.com/office/drawing/2014/main" id="{AB773F35-ADB9-4A65-AD98-B327A3FE6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09" b="20366"/>
            <a:stretch/>
          </p:blipFill>
          <p:spPr>
            <a:xfrm>
              <a:off x="1987408" y="1317072"/>
              <a:ext cx="7324278" cy="4630722"/>
            </a:xfrm>
            <a:prstGeom prst="rect">
              <a:avLst/>
            </a:prstGeom>
          </p:spPr>
        </p:pic>
        <p:sp>
          <p:nvSpPr>
            <p:cNvPr id="6" name="Staande oorkonde 7">
              <a:extLst>
                <a:ext uri="{FF2B5EF4-FFF2-40B4-BE49-F238E27FC236}">
                  <a16:creationId xmlns:a16="http://schemas.microsoft.com/office/drawing/2014/main" id="{AB719843-C883-4750-947F-B86E8C9CC512}"/>
                </a:ext>
              </a:extLst>
            </p:cNvPr>
            <p:cNvSpPr/>
            <p:nvPr/>
          </p:nvSpPr>
          <p:spPr>
            <a:xfrm rot="1800000">
              <a:off x="2737296" y="4436075"/>
              <a:ext cx="2098394" cy="250153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>
                  <a:solidFill>
                    <a:schemeClr val="tx2"/>
                  </a:solidFill>
                </a:rPr>
                <a:t>Rest of the world</a:t>
              </a:r>
              <a:endParaRPr lang="nl-NL" dirty="0">
                <a:solidFill>
                  <a:schemeClr val="tx2"/>
                </a:solidFill>
              </a:endParaRPr>
            </a:p>
          </p:txBody>
        </p:sp>
        <p:sp>
          <p:nvSpPr>
            <p:cNvPr id="7" name="Staande oorkonde 3">
              <a:extLst>
                <a:ext uri="{FF2B5EF4-FFF2-40B4-BE49-F238E27FC236}">
                  <a16:creationId xmlns:a16="http://schemas.microsoft.com/office/drawing/2014/main" id="{F764C2B8-0855-4D8C-805E-4844D4C74849}"/>
                </a:ext>
              </a:extLst>
            </p:cNvPr>
            <p:cNvSpPr/>
            <p:nvPr/>
          </p:nvSpPr>
          <p:spPr>
            <a:xfrm rot="-1800000">
              <a:off x="7218940" y="4091179"/>
              <a:ext cx="2051791" cy="250153"/>
            </a:xfrm>
            <a:prstGeom prst="verticalScroll">
              <a:avLst/>
            </a:prstGeom>
            <a:solidFill>
              <a:schemeClr val="bg2">
                <a:lumMod val="7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>
                  <a:solidFill>
                    <a:schemeClr val="tx2"/>
                  </a:solidFill>
                </a:rPr>
                <a:t>Geospatial domain</a:t>
              </a:r>
              <a:endParaRPr lang="nl-NL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BE10A10A-934B-4829-A109-5ADCA3F81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0614" y="4518117"/>
            <a:ext cx="4993703" cy="1372503"/>
          </a:xfrm>
        </p:spPr>
        <p:txBody>
          <a:bodyPr>
            <a:normAutofit/>
          </a:bodyPr>
          <a:lstStyle/>
          <a:p>
            <a:r>
              <a:rPr lang="nl-NL" sz="2000"/>
              <a:t>In de geowereld vormt deze set standaarden de basis voor de Geo-informatie Infrastructuur a.k.a. de “Spatial Data Infrastructure”. </a:t>
            </a:r>
          </a:p>
          <a:p>
            <a:endParaRPr lang="nl-NL" sz="200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ADD562B-291A-46CC-A0A3-39DDEB636013}"/>
              </a:ext>
            </a:extLst>
          </p:cNvPr>
          <p:cNvSpPr txBox="1">
            <a:spLocks/>
          </p:cNvSpPr>
          <p:nvPr/>
        </p:nvSpPr>
        <p:spPr>
          <a:xfrm>
            <a:off x="0" y="53246"/>
            <a:ext cx="5504487" cy="12579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nl-NL" sz="2800"/>
              <a:t>Standaarden voor het uitwisselen van geo-informatie: al bijna 20 jaar…</a:t>
            </a:r>
          </a:p>
        </p:txBody>
      </p:sp>
      <p:grpSp>
        <p:nvGrpSpPr>
          <p:cNvPr id="5" name="Groep 4">
            <a:extLst>
              <a:ext uri="{FF2B5EF4-FFF2-40B4-BE49-F238E27FC236}">
                <a16:creationId xmlns:a16="http://schemas.microsoft.com/office/drawing/2014/main" id="{EF758C92-86A3-468B-9533-D0DE9C5A642D}"/>
              </a:ext>
            </a:extLst>
          </p:cNvPr>
          <p:cNvGrpSpPr/>
          <p:nvPr/>
        </p:nvGrpSpPr>
        <p:grpSpPr>
          <a:xfrm>
            <a:off x="689094" y="1587406"/>
            <a:ext cx="2692400" cy="2781317"/>
            <a:chOff x="2987040" y="2197236"/>
            <a:chExt cx="2692400" cy="2781317"/>
          </a:xfrm>
        </p:grpSpPr>
        <p:sp>
          <p:nvSpPr>
            <p:cNvPr id="3" name="Rol: verticaal 2">
              <a:extLst>
                <a:ext uri="{FF2B5EF4-FFF2-40B4-BE49-F238E27FC236}">
                  <a16:creationId xmlns:a16="http://schemas.microsoft.com/office/drawing/2014/main" id="{4DCF2405-77CC-4F4D-86B2-A929E8BAB499}"/>
                </a:ext>
              </a:extLst>
            </p:cNvPr>
            <p:cNvSpPr/>
            <p:nvPr/>
          </p:nvSpPr>
          <p:spPr>
            <a:xfrm>
              <a:off x="2987040" y="2197236"/>
              <a:ext cx="2692400" cy="2781317"/>
            </a:xfrm>
            <a:prstGeom prst="verticalScroll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" name="Tekstvak 1">
              <a:extLst>
                <a:ext uri="{FF2B5EF4-FFF2-40B4-BE49-F238E27FC236}">
                  <a16:creationId xmlns:a16="http://schemas.microsoft.com/office/drawing/2014/main" id="{946BF941-FD45-4026-B4DD-AFCA3BBA7F15}"/>
                </a:ext>
              </a:extLst>
            </p:cNvPr>
            <p:cNvSpPr txBox="1"/>
            <p:nvPr/>
          </p:nvSpPr>
          <p:spPr>
            <a:xfrm>
              <a:off x="3303991" y="2512088"/>
              <a:ext cx="1962076" cy="23548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nl-NL" sz="2000">
                  <a:solidFill>
                    <a:schemeClr val="accent1">
                      <a:lumMod val="75000"/>
                    </a:schemeClr>
                  </a:solidFill>
                  <a:latin typeface="Curlz MT" panose="04040404050702020202" pitchFamily="82" charset="0"/>
                </a:rPr>
                <a:t>WMS: April 2000</a:t>
              </a:r>
            </a:p>
            <a:p>
              <a:pPr algn="ctr">
                <a:lnSpc>
                  <a:spcPct val="150000"/>
                </a:lnSpc>
              </a:pPr>
              <a:r>
                <a:rPr lang="nl-NL" sz="2000">
                  <a:solidFill>
                    <a:schemeClr val="accent1">
                      <a:lumMod val="75000"/>
                    </a:schemeClr>
                  </a:solidFill>
                  <a:latin typeface="Curlz MT" panose="04040404050702020202" pitchFamily="82" charset="0"/>
                </a:rPr>
                <a:t>GML: Mei 2000</a:t>
              </a:r>
            </a:p>
            <a:p>
              <a:pPr algn="ctr">
                <a:lnSpc>
                  <a:spcPct val="150000"/>
                </a:lnSpc>
              </a:pPr>
              <a:r>
                <a:rPr lang="nl-NL" sz="2000">
                  <a:solidFill>
                    <a:schemeClr val="accent1">
                      <a:lumMod val="75000"/>
                    </a:schemeClr>
                  </a:solidFill>
                  <a:latin typeface="Curlz MT" panose="04040404050702020202" pitchFamily="82" charset="0"/>
                </a:rPr>
                <a:t>WFS: Mei 2002</a:t>
              </a:r>
            </a:p>
            <a:p>
              <a:pPr algn="ctr">
                <a:lnSpc>
                  <a:spcPct val="150000"/>
                </a:lnSpc>
              </a:pPr>
              <a:r>
                <a:rPr lang="nl-NL" sz="2000">
                  <a:solidFill>
                    <a:schemeClr val="accent1">
                      <a:lumMod val="75000"/>
                    </a:schemeClr>
                  </a:solidFill>
                  <a:latin typeface="Curlz MT" panose="04040404050702020202" pitchFamily="82" charset="0"/>
                </a:rPr>
                <a:t>ISO19115: 2003</a:t>
              </a:r>
            </a:p>
            <a:p>
              <a:pPr algn="ctr">
                <a:lnSpc>
                  <a:spcPct val="150000"/>
                </a:lnSpc>
              </a:pPr>
              <a:r>
                <a:rPr lang="nl-NL" sz="2000">
                  <a:solidFill>
                    <a:schemeClr val="accent1">
                      <a:lumMod val="75000"/>
                    </a:schemeClr>
                  </a:solidFill>
                  <a:latin typeface="Curlz MT" panose="04040404050702020202" pitchFamily="82" charset="0"/>
                </a:rPr>
                <a:t>ISO19119: 2005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514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ndertitel 2">
            <a:extLst>
              <a:ext uri="{FF2B5EF4-FFF2-40B4-BE49-F238E27FC236}">
                <a16:creationId xmlns:a16="http://schemas.microsoft.com/office/drawing/2014/main" id="{60CA4A3F-64D7-472E-8B7C-17A55ABB9A48}"/>
              </a:ext>
            </a:extLst>
          </p:cNvPr>
          <p:cNvSpPr txBox="1">
            <a:spLocks/>
          </p:cNvSpPr>
          <p:nvPr/>
        </p:nvSpPr>
        <p:spPr>
          <a:xfrm>
            <a:off x="838200" y="4210887"/>
            <a:ext cx="7481246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/>
              <a:t>Linda van den Brink</a:t>
            </a:r>
          </a:p>
          <a:p>
            <a:pPr marL="0" indent="0">
              <a:buNone/>
            </a:pPr>
            <a:r>
              <a:rPr lang="nl-NL"/>
              <a:t>@brinkwoman</a:t>
            </a:r>
          </a:p>
          <a:p>
            <a:pPr marL="0" indent="0">
              <a:buNone/>
            </a:pPr>
            <a:r>
              <a:rPr lang="nl-NL"/>
              <a:t>#DataToBuildOn</a:t>
            </a:r>
          </a:p>
          <a:p>
            <a:pPr marL="0" indent="0">
              <a:buNone/>
            </a:pPr>
            <a:r>
              <a:rPr lang="nl-NL"/>
              <a:t>l.vandenbrink@geonovum.nl</a:t>
            </a:r>
          </a:p>
        </p:txBody>
      </p:sp>
      <p:pic>
        <p:nvPicPr>
          <p:cNvPr id="5" name="Picture 2" descr="https://g.twimg.com/Twitter_logo_blue.png">
            <a:extLst>
              <a:ext uri="{FF2B5EF4-FFF2-40B4-BE49-F238E27FC236}">
                <a16:creationId xmlns:a16="http://schemas.microsoft.com/office/drawing/2014/main" id="{FB4863AE-386A-4305-B668-450D189FB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163" y="4577719"/>
            <a:ext cx="596879" cy="36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63AC80-02DA-438D-8FF7-FFB07A319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832" y="0"/>
            <a:ext cx="7069647" cy="538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5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? Vlag van Nederland">
            <a:extLst>
              <a:ext uri="{FF2B5EF4-FFF2-40B4-BE49-F238E27FC236}">
                <a16:creationId xmlns:a16="http://schemas.microsoft.com/office/drawing/2014/main" id="{93C7C63A-D2E2-4B42-8350-4E46E0DD9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8573"/>
            <a:ext cx="6370321" cy="154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DD5F8616-9523-431F-8C3C-109B128AE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100965"/>
            <a:ext cx="5410200" cy="1325563"/>
          </a:xfrm>
        </p:spPr>
        <p:txBody>
          <a:bodyPr/>
          <a:lstStyle/>
          <a:p>
            <a:r>
              <a:rPr lang="nl-NL"/>
              <a:t>Pas-toe-of-leg-uit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7334805-3A6D-4BD4-AE67-16700AC7F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CE0DBCE-1A1C-4C1A-B7D9-AD87DB051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4" t="21333" r="36417" b="17185"/>
          <a:stretch/>
        </p:blipFill>
        <p:spPr>
          <a:xfrm>
            <a:off x="101600" y="1442720"/>
            <a:ext cx="6370320" cy="42164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53C53195-1622-4556-8203-52DE6AE7B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17" t="10962" r="37084" b="23853"/>
          <a:stretch/>
        </p:blipFill>
        <p:spPr>
          <a:xfrm>
            <a:off x="6106160" y="1178560"/>
            <a:ext cx="6096000" cy="4470400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EA4420A7-AD93-45F1-942C-59414D3568FB}"/>
              </a:ext>
            </a:extLst>
          </p:cNvPr>
          <p:cNvSpPr txBox="1"/>
          <p:nvPr/>
        </p:nvSpPr>
        <p:spPr>
          <a:xfrm>
            <a:off x="6400800" y="3144520"/>
            <a:ext cx="13837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/>
              <a:t>ISO19115</a:t>
            </a:r>
          </a:p>
          <a:p>
            <a:r>
              <a:rPr lang="nl-NL" sz="2400"/>
              <a:t>ISO19119</a:t>
            </a:r>
          </a:p>
          <a:p>
            <a:r>
              <a:rPr lang="nl-NL" sz="2400"/>
              <a:t>WFS</a:t>
            </a:r>
          </a:p>
          <a:p>
            <a:r>
              <a:rPr lang="nl-NL" sz="2400"/>
              <a:t>WMS</a:t>
            </a:r>
          </a:p>
          <a:p>
            <a:r>
              <a:rPr lang="nl-NL" sz="2400"/>
              <a:t>GML</a:t>
            </a:r>
          </a:p>
        </p:txBody>
      </p:sp>
    </p:spTree>
    <p:extLst>
      <p:ext uri="{BB962C8B-B14F-4D97-AF65-F5344CB8AC3E}">
        <p14:creationId xmlns:p14="http://schemas.microsoft.com/office/powerpoint/2010/main" val="407038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7C2E9-60F2-4EB4-8623-4B8B6D3B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F64FB26-FAA2-4696-AAC6-B20E05DCD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0"/>
            <a:ext cx="10229850" cy="5591175"/>
          </a:xfrm>
          <a:prstGeom prst="rect">
            <a:avLst/>
          </a:prstGeom>
        </p:spPr>
      </p:pic>
      <p:sp>
        <p:nvSpPr>
          <p:cNvPr id="6" name="Bijschrift: gebogen lijn 5">
            <a:extLst>
              <a:ext uri="{FF2B5EF4-FFF2-40B4-BE49-F238E27FC236}">
                <a16:creationId xmlns:a16="http://schemas.microsoft.com/office/drawing/2014/main" id="{4C0AAC35-41C5-4BEF-A0E3-6BE1179FDA71}"/>
              </a:ext>
            </a:extLst>
          </p:cNvPr>
          <p:cNvSpPr/>
          <p:nvPr/>
        </p:nvSpPr>
        <p:spPr>
          <a:xfrm>
            <a:off x="9702800" y="111125"/>
            <a:ext cx="2108200" cy="1155700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Ik kan de data niet vinden met mijn favoriete zoekmachine </a:t>
            </a:r>
            <a:r>
              <a:rPr lang="nl-NL">
                <a:sym typeface="Wingdings" panose="05000000000000000000" pitchFamily="2" charset="2"/>
              </a:rPr>
              <a:t></a:t>
            </a:r>
            <a:endParaRPr lang="nl-NL"/>
          </a:p>
        </p:txBody>
      </p:sp>
      <p:sp>
        <p:nvSpPr>
          <p:cNvPr id="7" name="Bijschrift: gebogen lijn 6">
            <a:extLst>
              <a:ext uri="{FF2B5EF4-FFF2-40B4-BE49-F238E27FC236}">
                <a16:creationId xmlns:a16="http://schemas.microsoft.com/office/drawing/2014/main" id="{5D730D00-8E5A-4E1A-9E57-761EEB6059ED}"/>
              </a:ext>
            </a:extLst>
          </p:cNvPr>
          <p:cNvSpPr/>
          <p:nvPr/>
        </p:nvSpPr>
        <p:spPr>
          <a:xfrm>
            <a:off x="9944100" y="1520824"/>
            <a:ext cx="2108200" cy="206819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709"/>
              <a:gd name="adj6" fmla="val -544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Ik kan de data niet gebruiken vanwege ingewikkelde standaarden die ik niet ken en mijn tooling niet ondersteunt </a:t>
            </a:r>
            <a:r>
              <a:rPr lang="nl-NL">
                <a:sym typeface="Wingdings" panose="05000000000000000000" pitchFamily="2" charset="2"/>
              </a:rPr>
              <a:t></a:t>
            </a:r>
            <a:endParaRPr lang="nl-NL"/>
          </a:p>
        </p:txBody>
      </p:sp>
      <p:sp>
        <p:nvSpPr>
          <p:cNvPr id="8" name="Bijschrift: lijn 7">
            <a:extLst>
              <a:ext uri="{FF2B5EF4-FFF2-40B4-BE49-F238E27FC236}">
                <a16:creationId xmlns:a16="http://schemas.microsoft.com/office/drawing/2014/main" id="{DCAF4FEC-8AA2-42CF-AD44-86180CC6B9D5}"/>
              </a:ext>
            </a:extLst>
          </p:cNvPr>
          <p:cNvSpPr/>
          <p:nvPr/>
        </p:nvSpPr>
        <p:spPr>
          <a:xfrm>
            <a:off x="838200" y="730249"/>
            <a:ext cx="1143000" cy="1325563"/>
          </a:xfrm>
          <a:prstGeom prst="borderCallout1">
            <a:avLst>
              <a:gd name="adj1" fmla="val 35032"/>
              <a:gd name="adj2" fmla="val 98334"/>
              <a:gd name="adj3" fmla="val 109244"/>
              <a:gd name="adj4" fmla="val 1783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Ik geb geweldige data! En open! </a:t>
            </a:r>
            <a:r>
              <a:rPr lang="nl-NL">
                <a:sym typeface="Wingdings" panose="05000000000000000000" pitchFamily="2" charset="2"/>
              </a:rPr>
              <a:t>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308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269" y="0"/>
            <a:ext cx="6459576" cy="4922404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21D7A14-B37C-435C-94BA-91A0878B67A7}"/>
              </a:ext>
            </a:extLst>
          </p:cNvPr>
          <p:cNvSpPr txBox="1">
            <a:spLocks/>
          </p:cNvSpPr>
          <p:nvPr/>
        </p:nvSpPr>
        <p:spPr>
          <a:xfrm>
            <a:off x="368300" y="692727"/>
            <a:ext cx="5222875" cy="60287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Het doel van SDI.Next: zorgen dat de geostandaarden gaan aansluiten bij het Web platform:</a:t>
            </a:r>
          </a:p>
          <a:p>
            <a:r>
              <a:rPr lang="en-US"/>
              <a:t>zoekmachines</a:t>
            </a:r>
            <a:endParaRPr lang="en-US" dirty="0"/>
          </a:p>
          <a:p>
            <a:r>
              <a:rPr lang="en-US" dirty="0"/>
              <a:t>browsers</a:t>
            </a:r>
          </a:p>
          <a:p>
            <a:r>
              <a:rPr lang="en-US"/>
              <a:t>HTTP (en </a:t>
            </a:r>
            <a:r>
              <a:rPr lang="en-US" dirty="0"/>
              <a:t>HTTPS)</a:t>
            </a:r>
          </a:p>
          <a:p>
            <a:r>
              <a:rPr lang="en-US" dirty="0"/>
              <a:t>hypermedia / Web links</a:t>
            </a:r>
          </a:p>
          <a:p>
            <a:r>
              <a:rPr lang="en-US"/>
              <a:t>content negotiation</a:t>
            </a:r>
            <a:endParaRPr lang="en-US" dirty="0"/>
          </a:p>
          <a:p>
            <a:r>
              <a:rPr lang="en-US" err="1"/>
              <a:t>openAPI</a:t>
            </a:r>
            <a:r>
              <a:rPr lang="en-US"/>
              <a:t>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0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37AB-783D-5F4C-98C4-57DB92106E9E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6960" cy="51698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0" y="5163127"/>
            <a:ext cx="12192000" cy="46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196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16E301C-4822-B24B-A856-F8C3D3DCC9DF}"/>
              </a:ext>
            </a:extLst>
          </p:cNvPr>
          <p:cNvSpPr txBox="1">
            <a:spLocks/>
          </p:cNvSpPr>
          <p:nvPr/>
        </p:nvSpPr>
        <p:spPr>
          <a:xfrm>
            <a:off x="821706" y="692727"/>
            <a:ext cx="10575306" cy="9896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Gebaseerd op de </a:t>
            </a:r>
            <a:r>
              <a:rPr lang="en-GB" dirty="0"/>
              <a:t>Linked </a:t>
            </a:r>
            <a:r>
              <a:rPr lang="en-GB"/>
              <a:t>Data benadering zoals beschreven in het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>
                <a:hlinkClick r:id="rId2"/>
              </a:rPr>
              <a:t>WEB-DATA</a:t>
            </a:r>
            <a:r>
              <a:rPr lang="en-GB"/>
              <a:t> 5-sterren schema:</a:t>
            </a: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BD46AA3F-8A93-4F0F-A22B-02941CBB25C1}"/>
              </a:ext>
            </a:extLst>
          </p:cNvPr>
          <p:cNvGrpSpPr/>
          <p:nvPr/>
        </p:nvGrpSpPr>
        <p:grpSpPr>
          <a:xfrm>
            <a:off x="821706" y="1997298"/>
            <a:ext cx="10548588" cy="5484236"/>
            <a:chOff x="821706" y="1682338"/>
            <a:chExt cx="10548588" cy="5484236"/>
          </a:xfrm>
        </p:grpSpPr>
        <p:sp>
          <p:nvSpPr>
            <p:cNvPr id="2" name="Text Placeholder 2">
              <a:extLst>
                <a:ext uri="{FF2B5EF4-FFF2-40B4-BE49-F238E27FC236}">
                  <a16:creationId xmlns:a16="http://schemas.microsoft.com/office/drawing/2014/main" id="{3282B263-855C-814F-AD97-C77B779C5AB1}"/>
                </a:ext>
              </a:extLst>
            </p:cNvPr>
            <p:cNvSpPr txBox="1">
              <a:spLocks/>
            </p:cNvSpPr>
            <p:nvPr/>
          </p:nvSpPr>
          <p:spPr>
            <a:xfrm>
              <a:off x="2572987" y="1682338"/>
              <a:ext cx="8797307" cy="548423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rgbClr val="454545"/>
                  </a:solidFill>
                  <a:latin typeface="Calibri" panose="020F0502020204030204" pitchFamily="34" charset="0"/>
                </a:rPr>
                <a:t>Linkable</a:t>
              </a:r>
              <a:r>
                <a:rPr lang="en-US" b="0" dirty="0">
                  <a:solidFill>
                    <a:srgbClr val="454545"/>
                  </a:solidFill>
                  <a:latin typeface="Calibri" panose="020F0502020204030204" pitchFamily="34" charset="0"/>
                </a:rPr>
                <a:t>: use stable and discoverable global identifiers</a:t>
              </a:r>
              <a:endParaRPr lang="en-GB" b="0" dirty="0">
                <a:solidFill>
                  <a:srgbClr val="454545"/>
                </a:solidFill>
                <a:latin typeface="Calibri" panose="020F050202020403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rgbClr val="454545"/>
                  </a:solidFill>
                  <a:latin typeface="Calibri" panose="020F0502020204030204" pitchFamily="34" charset="0"/>
                </a:rPr>
                <a:t>Parseable</a:t>
              </a:r>
              <a:r>
                <a:rPr lang="en-US" b="0" dirty="0">
                  <a:solidFill>
                    <a:srgbClr val="454545"/>
                  </a:solidFill>
                  <a:latin typeface="Calibri" panose="020F0502020204030204" pitchFamily="34" charset="0"/>
                </a:rPr>
                <a:t>: use standardized data </a:t>
              </a:r>
              <a:r>
                <a:rPr lang="en-US" b="0" dirty="0" err="1">
                  <a:solidFill>
                    <a:srgbClr val="454545"/>
                  </a:solidFill>
                  <a:latin typeface="Calibri" panose="020F0502020204030204" pitchFamily="34" charset="0"/>
                </a:rPr>
                <a:t>metamodels</a:t>
              </a:r>
              <a:r>
                <a:rPr lang="en-US" b="0" dirty="0">
                  <a:solidFill>
                    <a:srgbClr val="454545"/>
                  </a:solidFill>
                  <a:latin typeface="Calibri" panose="020F0502020204030204" pitchFamily="34" charset="0"/>
                </a:rPr>
                <a:t> such as CSV, XML, RDF, or JSON.</a:t>
              </a:r>
              <a:endParaRPr lang="en-GB" b="0" dirty="0">
                <a:solidFill>
                  <a:srgbClr val="454545"/>
                </a:solidFill>
                <a:latin typeface="Calibri" panose="020F050202020403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rgbClr val="454545"/>
                  </a:solidFill>
                  <a:latin typeface="Calibri" panose="020F0502020204030204" pitchFamily="34" charset="0"/>
                </a:rPr>
                <a:t>Understandable</a:t>
              </a:r>
              <a:r>
                <a:rPr lang="en-US" b="0" dirty="0">
                  <a:solidFill>
                    <a:srgbClr val="454545"/>
                  </a:solidFill>
                  <a:latin typeface="Calibri" panose="020F0502020204030204" pitchFamily="34" charset="0"/>
                </a:rPr>
                <a:t>: use well-known or at least well-documented vocabularies/schemas</a:t>
              </a:r>
              <a:endParaRPr lang="en-GB" b="0" dirty="0">
                <a:solidFill>
                  <a:srgbClr val="454545"/>
                </a:solidFill>
                <a:latin typeface="Calibri" panose="020F050202020403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rgbClr val="454545"/>
                  </a:solidFill>
                  <a:latin typeface="Calibri" panose="020F0502020204030204" pitchFamily="34" charset="0"/>
                </a:rPr>
                <a:t>Linked</a:t>
              </a:r>
              <a:r>
                <a:rPr lang="en-US" b="0" dirty="0">
                  <a:solidFill>
                    <a:srgbClr val="454545"/>
                  </a:solidFill>
                  <a:latin typeface="Calibri" panose="020F0502020204030204" pitchFamily="34" charset="0"/>
                </a:rPr>
                <a:t>: link to other resources whenever possible</a:t>
              </a:r>
              <a:endParaRPr lang="en-GB" b="0" dirty="0">
                <a:solidFill>
                  <a:srgbClr val="454545"/>
                </a:solidFill>
                <a:latin typeface="Calibri" panose="020F0502020204030204" pitchFamily="34" charset="0"/>
              </a:endParaRP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rgbClr val="454545"/>
                  </a:solidFill>
                  <a:latin typeface="Calibri" panose="020F0502020204030204" pitchFamily="34" charset="0"/>
                </a:rPr>
                <a:t>Usable</a:t>
              </a:r>
              <a:r>
                <a:rPr lang="en-US" b="0" dirty="0">
                  <a:solidFill>
                    <a:srgbClr val="454545"/>
                  </a:solidFill>
                  <a:latin typeface="Calibri" panose="020F0502020204030204" pitchFamily="34" charset="0"/>
                </a:rPr>
                <a:t>: label your document with a license 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2C6C1691-4A96-164C-81F2-1CA371DA700A}"/>
                </a:ext>
              </a:extLst>
            </p:cNvPr>
            <p:cNvSpPr txBox="1">
              <a:spLocks/>
            </p:cNvSpPr>
            <p:nvPr/>
          </p:nvSpPr>
          <p:spPr>
            <a:xfrm>
              <a:off x="821706" y="1682338"/>
              <a:ext cx="1751281" cy="3678052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 dirty="0">
                  <a:solidFill>
                    <a:srgbClr val="454545"/>
                  </a:solidFill>
                  <a:latin typeface="Calibri" panose="020F0502020204030204" pitchFamily="34" charset="0"/>
                </a:rPr>
                <a:t>★</a:t>
              </a:r>
              <a:endParaRPr lang="en-GB" dirty="0">
                <a:solidFill>
                  <a:srgbClr val="454545"/>
                </a:solidFill>
                <a:latin typeface="Calibri" panose="020F0502020204030204" pitchFamily="34" charset="0"/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 b="0" dirty="0">
                  <a:solidFill>
                    <a:srgbClr val="454545"/>
                  </a:solidFill>
                  <a:latin typeface="Calibri" panose="020F0502020204030204" pitchFamily="34" charset="0"/>
                </a:rPr>
                <a:t>★★</a:t>
              </a:r>
              <a:endParaRPr lang="en-GB" b="0" dirty="0">
                <a:solidFill>
                  <a:srgbClr val="454545"/>
                </a:solidFill>
                <a:latin typeface="Calibri" panose="020F0502020204030204" pitchFamily="34" charset="0"/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endParaRPr lang="en-GB" sz="2000" b="0" dirty="0">
                <a:solidFill>
                  <a:srgbClr val="454545"/>
                </a:solidFill>
                <a:latin typeface="Calibri" panose="020F0502020204030204" pitchFamily="34" charset="0"/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 b="0" dirty="0">
                  <a:solidFill>
                    <a:srgbClr val="454545"/>
                  </a:solidFill>
                  <a:latin typeface="Calibri" panose="020F0502020204030204" pitchFamily="34" charset="0"/>
                </a:rPr>
                <a:t>★★★</a:t>
              </a:r>
              <a:endParaRPr lang="en-GB" b="0" dirty="0">
                <a:solidFill>
                  <a:srgbClr val="454545"/>
                </a:solidFill>
                <a:latin typeface="Calibri" panose="020F0502020204030204" pitchFamily="34" charset="0"/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endParaRPr lang="en-GB" sz="2000" b="0" dirty="0">
                <a:solidFill>
                  <a:srgbClr val="454545"/>
                </a:solidFill>
                <a:latin typeface="Calibri" panose="020F0502020204030204" pitchFamily="34" charset="0"/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 b="0" dirty="0">
                  <a:solidFill>
                    <a:srgbClr val="454545"/>
                  </a:solidFill>
                  <a:latin typeface="Calibri" panose="020F0502020204030204" pitchFamily="34" charset="0"/>
                </a:rPr>
                <a:t>★★★★</a:t>
              </a:r>
              <a:endParaRPr lang="en-GB" b="0" dirty="0">
                <a:solidFill>
                  <a:srgbClr val="454545"/>
                </a:solidFill>
                <a:latin typeface="Calibri" panose="020F0502020204030204" pitchFamily="34" charset="0"/>
              </a:endParaRPr>
            </a:p>
            <a:p>
              <a:pPr marL="0" indent="0" algn="r">
                <a:buFont typeface="Arial" panose="020B0604020202020204" pitchFamily="34" charset="0"/>
                <a:buNone/>
              </a:pPr>
              <a:r>
                <a:rPr lang="en-US" b="0" dirty="0">
                  <a:solidFill>
                    <a:srgbClr val="454545"/>
                  </a:solidFill>
                  <a:latin typeface="Calibri" panose="020F0502020204030204" pitchFamily="34" charset="0"/>
                </a:rPr>
                <a:t>★★★★★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3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384DCD2B-D45E-554D-B6FB-A8CEBE89C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4" t="87768" r="26727"/>
          <a:stretch/>
        </p:blipFill>
        <p:spPr>
          <a:xfrm>
            <a:off x="0" y="5844092"/>
            <a:ext cx="1853766" cy="10139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D7E3F0-5CC5-2644-A5EC-C98A9672C0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58" y="423332"/>
            <a:ext cx="4822142" cy="6434667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3FD4048-6028-3542-87FD-C6EFD2EE2D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t="87768" r="26727"/>
          <a:stretch/>
        </p:blipFill>
        <p:spPr>
          <a:xfrm>
            <a:off x="1707297" y="5818201"/>
            <a:ext cx="2941132" cy="103979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49E4B1B-BE63-0349-B7DD-7D8A7B49E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t="87768" r="26727"/>
          <a:stretch/>
        </p:blipFill>
        <p:spPr>
          <a:xfrm>
            <a:off x="4575195" y="5818200"/>
            <a:ext cx="2941132" cy="10397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6797B5-947B-8C42-9F43-72E1A9B6F1B3}"/>
              </a:ext>
            </a:extLst>
          </p:cNvPr>
          <p:cNvSpPr/>
          <p:nvPr/>
        </p:nvSpPr>
        <p:spPr>
          <a:xfrm rot="21077488">
            <a:off x="-368087" y="4609333"/>
            <a:ext cx="7914235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CE9E15B-1C3E-4B4C-9FC6-CBE2AB1F36E4}"/>
              </a:ext>
            </a:extLst>
          </p:cNvPr>
          <p:cNvSpPr txBox="1">
            <a:spLocks/>
          </p:cNvSpPr>
          <p:nvPr/>
        </p:nvSpPr>
        <p:spPr>
          <a:xfrm>
            <a:off x="838200" y="1510874"/>
            <a:ext cx="8099891" cy="54842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Spatial Thing</a:t>
            </a:r>
            <a:r>
              <a:rPr lang="en-GB" dirty="0"/>
              <a:t>: “Anything with spatial extent, i.e. size, shape, or position, e.g. people, places, bowling balls, as well as abstract areas like cubes” </a:t>
            </a:r>
            <a:r>
              <a:rPr lang="en-GB" sz="2700" dirty="0"/>
              <a:t>[</a:t>
            </a:r>
            <a:r>
              <a:rPr lang="en-GB" sz="2700" dirty="0">
                <a:hlinkClick r:id="rId5"/>
              </a:rPr>
              <a:t>W3C_BASIC_GEO</a:t>
            </a:r>
            <a:r>
              <a:rPr lang="en-GB" sz="2700" dirty="0"/>
              <a:t>]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/>
              <a:t>… een 5 meter hoog oranje standbeeld van een man met zijn mobieltje</a:t>
            </a:r>
            <a:endParaRPr lang="en-GB" dirty="0"/>
          </a:p>
          <a:p>
            <a:pPr marL="0" indent="0">
              <a:buNone/>
            </a:pPr>
            <a:r>
              <a:rPr lang="en-GB"/>
              <a:t>(Oranje Man, Cité </a:t>
            </a:r>
            <a:r>
              <a:rPr lang="en-GB" dirty="0"/>
              <a:t>Centre de </a:t>
            </a:r>
            <a:r>
              <a:rPr lang="en-GB" dirty="0" err="1"/>
              <a:t>Congrès</a:t>
            </a:r>
            <a:r>
              <a:rPr lang="en-GB" dirty="0"/>
              <a:t> de Lyon)</a:t>
            </a:r>
          </a:p>
          <a:p>
            <a:pPr marL="0" indent="0">
              <a:buNone/>
            </a:pPr>
            <a:endParaRPr lang="en-GB" dirty="0">
              <a:sym typeface="Wingdings" pitchFamily="2" charset="2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AD10CF-E71D-4218-B3A7-7C4333695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Bijvoorbeeld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BD637AB-783D-5F4C-98C4-57DB92106E9E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973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384DCD2B-D45E-554D-B6FB-A8CEBE89C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4" t="87768" r="26727"/>
          <a:stretch/>
        </p:blipFill>
        <p:spPr>
          <a:xfrm>
            <a:off x="0" y="5844092"/>
            <a:ext cx="1853766" cy="101390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AD7E3F0-5CC5-2644-A5EC-C98A9672C05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858" y="423332"/>
            <a:ext cx="4822142" cy="6434667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33FD4048-6028-3542-87FD-C6EFD2EE2D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t="87768" r="26727"/>
          <a:stretch/>
        </p:blipFill>
        <p:spPr>
          <a:xfrm>
            <a:off x="1707297" y="5818201"/>
            <a:ext cx="2941132" cy="103979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49E4B1B-BE63-0349-B7DD-7D8A7B49E6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t="87768" r="26727"/>
          <a:stretch/>
        </p:blipFill>
        <p:spPr>
          <a:xfrm>
            <a:off x="4575195" y="5818200"/>
            <a:ext cx="2941132" cy="1039799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E9E15B-1C3E-4B4C-9FC6-CBE2AB1F36E4}"/>
              </a:ext>
            </a:extLst>
          </p:cNvPr>
          <p:cNvSpPr txBox="1">
            <a:spLocks/>
          </p:cNvSpPr>
          <p:nvPr/>
        </p:nvSpPr>
        <p:spPr>
          <a:xfrm>
            <a:off x="838201" y="692727"/>
            <a:ext cx="6800776" cy="53917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linkClick r:id="rId5"/>
              </a:rPr>
              <a:t>https://</a:t>
            </a:r>
            <a:r>
              <a:rPr lang="en-GB" dirty="0" err="1">
                <a:hlinkClick r:id="rId5"/>
              </a:rPr>
              <a:t>www.wikidata.org</a:t>
            </a:r>
            <a:r>
              <a:rPr lang="en-GB" dirty="0">
                <a:hlinkClick r:id="rId5"/>
              </a:rPr>
              <a:t>/wiki/Q57783921</a:t>
            </a:r>
            <a:endParaRPr lang="en-GB" dirty="0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US">
                <a:hlinkClick r:id="rId6"/>
              </a:rPr>
              <a:t>Best Practice 1: Use globally unique persistent HTTP URIs for Spatial Things</a:t>
            </a:r>
            <a:endParaRPr lang="en-US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637AB-783D-5F4C-98C4-57DB92106E9E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DEE38207-460E-4DF5-A7E9-F4ABF59AC890}"/>
              </a:ext>
            </a:extLst>
          </p:cNvPr>
          <p:cNvCxnSpPr>
            <a:cxnSpLocks/>
          </p:cNvCxnSpPr>
          <p:nvPr/>
        </p:nvCxnSpPr>
        <p:spPr>
          <a:xfrm>
            <a:off x="7638976" y="914400"/>
            <a:ext cx="2444824" cy="539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165403"/>
      </p:ext>
    </p:extLst>
  </p:cSld>
  <p:clrMapOvr>
    <a:masterClrMapping/>
  </p:clrMapOvr>
</p:sld>
</file>

<file path=ppt/theme/theme1.xml><?xml version="1.0" encoding="utf-8"?>
<a:theme xmlns:a="http://schemas.openxmlformats.org/drawingml/2006/main" name="SDI.Nex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DI.Next" id="{8E901F7E-FBEA-4F16-B72A-05D92DEC3676}" vid="{156D36EC-4DB6-482D-89A1-BDB0C969CA63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SDI.Next</Template>
  <TotalTime>0</TotalTime>
  <Words>899</Words>
  <Application>Microsoft Office PowerPoint</Application>
  <PresentationFormat>Breedbeeld</PresentationFormat>
  <Paragraphs>171</Paragraphs>
  <Slides>20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Courier New</vt:lpstr>
      <vt:lpstr>Curlz MT</vt:lpstr>
      <vt:lpstr>Verdana</vt:lpstr>
      <vt:lpstr>Wingdings</vt:lpstr>
      <vt:lpstr>SDI.Next</vt:lpstr>
      <vt:lpstr>#SDI.Next: Een nieuwe generatie geostandaarden</vt:lpstr>
      <vt:lpstr>PowerPoint-presentatie</vt:lpstr>
      <vt:lpstr>Pas-toe-of-leg-uit</vt:lpstr>
      <vt:lpstr>PowerPoint-presentatie</vt:lpstr>
      <vt:lpstr>PowerPoint-presentatie</vt:lpstr>
      <vt:lpstr>PowerPoint-presentatie</vt:lpstr>
      <vt:lpstr>PowerPoint-presentatie</vt:lpstr>
      <vt:lpstr>Bijvoorbeeld</vt:lpstr>
      <vt:lpstr>PowerPoint-presentatie</vt:lpstr>
      <vt:lpstr>PowerPoint-presentatie</vt:lpstr>
      <vt:lpstr>PowerPoint-presentatie</vt:lpstr>
      <vt:lpstr>There’s more… </vt:lpstr>
      <vt:lpstr>“WFS 3.0”: OGC API – Features </vt:lpstr>
      <vt:lpstr>PowerPoint-presentatie</vt:lpstr>
      <vt:lpstr>PowerPoint-presentatie</vt:lpstr>
      <vt:lpstr>PowerPoint-presentatie</vt:lpstr>
      <vt:lpstr>PowerPoint-presentatie</vt:lpstr>
      <vt:lpstr>PowerPoint-presentatie</vt:lpstr>
      <vt:lpstr>SDI.Next ontwikkelingen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Linda van den Brink</dc:creator>
  <cp:lastModifiedBy>Linda van den Brink</cp:lastModifiedBy>
  <cp:revision>72</cp:revision>
  <dcterms:created xsi:type="dcterms:W3CDTF">2018-11-14T09:17:11Z</dcterms:created>
  <dcterms:modified xsi:type="dcterms:W3CDTF">2019-06-12T08:36:52Z</dcterms:modified>
</cp:coreProperties>
</file>